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4" r:id="rId1"/>
  </p:sldMasterIdLst>
  <p:notesMasterIdLst>
    <p:notesMasterId r:id="rId12"/>
  </p:notesMasterIdLst>
  <p:handoutMasterIdLst>
    <p:handoutMasterId r:id="rId13"/>
  </p:handoutMasterIdLst>
  <p:sldIdLst>
    <p:sldId id="532" r:id="rId2"/>
    <p:sldId id="1434" r:id="rId3"/>
    <p:sldId id="1440" r:id="rId4"/>
    <p:sldId id="1441" r:id="rId5"/>
    <p:sldId id="1442" r:id="rId6"/>
    <p:sldId id="1439" r:id="rId7"/>
    <p:sldId id="1443" r:id="rId8"/>
    <p:sldId id="1438" r:id="rId9"/>
    <p:sldId id="1430" r:id="rId10"/>
    <p:sldId id="1431" r:id="rId11"/>
  </p:sldIdLst>
  <p:sldSz cx="12192000" cy="6858000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6" userDrawn="1">
          <p15:clr>
            <a:srgbClr val="A4A3A4"/>
          </p15:clr>
        </p15:guide>
        <p15:guide id="2" pos="37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83C3"/>
    <a:srgbClr val="263063"/>
    <a:srgbClr val="FFFFFF"/>
    <a:srgbClr val="7BD2F0"/>
    <a:srgbClr val="0078A3"/>
    <a:srgbClr val="286D9F"/>
    <a:srgbClr val="DFF5FC"/>
    <a:srgbClr val="0093C7"/>
    <a:srgbClr val="018ABB"/>
    <a:srgbClr val="88D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842" autoAdjust="0"/>
    <p:restoredTop sz="91127" autoAdjust="0"/>
  </p:normalViewPr>
  <p:slideViewPr>
    <p:cSldViewPr snapToGrid="0">
      <p:cViewPr varScale="1">
        <p:scale>
          <a:sx n="102" d="100"/>
          <a:sy n="102" d="100"/>
        </p:scale>
        <p:origin x="1074" y="96"/>
      </p:cViewPr>
      <p:guideLst>
        <p:guide orient="horz" pos="2196"/>
        <p:guide pos="370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/>
            </a:lvl1pPr>
          </a:lstStyle>
          <a:p>
            <a:fld id="{F43C1175-EFD5-45D9-B041-A920C97761F0}" type="datetimeFigureOut">
              <a:rPr lang="ru-RU" smtClean="0">
                <a:latin typeface="Arial Black" panose="020B0A04020102020204" pitchFamily="34" charset="0"/>
              </a:rPr>
              <a:t>24.05.2026</a:t>
            </a:fld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/>
            </a:lvl1pPr>
          </a:lstStyle>
          <a:p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9" y="6456614"/>
            <a:ext cx="4302231" cy="341063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/>
            </a:lvl1pPr>
          </a:lstStyle>
          <a:p>
            <a:fld id="{2C5C3539-5BBE-4619-AD01-102B9B43B419}" type="slidenum">
              <a:rPr lang="ru-RU" smtClean="0">
                <a:latin typeface="Arial Black" panose="020B0A04020102020204" pitchFamily="34" charset="0"/>
              </a:rPr>
              <a:t>‹#›</a:t>
            </a:fld>
            <a:endParaRPr lang="ru-RU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024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614" y="0"/>
            <a:ext cx="4303023" cy="341313"/>
          </a:xfrm>
          <a:prstGeom prst="rect">
            <a:avLst/>
          </a:prstGeom>
        </p:spPr>
        <p:txBody>
          <a:bodyPr vert="horz" lIns="91421" tIns="45711" rIns="91421" bIns="45711" rtlCol="0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67837CC3-0208-4BCB-82C5-4AA394850B9F}" type="datetimeFigureOut">
              <a:rPr lang="ru-RU" smtClean="0"/>
              <a:pPr/>
              <a:t>24.05.2026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49313"/>
            <a:ext cx="4075113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1" tIns="45711" rIns="91421" bIns="457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616" y="3271839"/>
            <a:ext cx="7942580" cy="2676525"/>
          </a:xfrm>
          <a:prstGeom prst="rect">
            <a:avLst/>
          </a:prstGeom>
        </p:spPr>
        <p:txBody>
          <a:bodyPr vert="horz" lIns="91421" tIns="45711" rIns="91421" bIns="45711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63"/>
            <a:ext cx="4303024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l">
              <a:defRPr sz="1200">
                <a:latin typeface="Arial Black" panose="020B0A040201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614" y="6456363"/>
            <a:ext cx="4303023" cy="341312"/>
          </a:xfrm>
          <a:prstGeom prst="rect">
            <a:avLst/>
          </a:prstGeom>
        </p:spPr>
        <p:txBody>
          <a:bodyPr vert="horz" lIns="91421" tIns="45711" rIns="91421" bIns="45711" rtlCol="0" anchor="b"/>
          <a:lstStyle>
            <a:lvl1pPr algn="r">
              <a:defRPr sz="1200">
                <a:latin typeface="Arial Black" panose="020B0A04020102020204" pitchFamily="34" charset="0"/>
              </a:defRPr>
            </a:lvl1pPr>
          </a:lstStyle>
          <a:p>
            <a:fld id="{3DFEFA0C-DD3D-4570-9613-8D8604CA978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Black" panose="020B0A040201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206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23352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1EC41-B8EE-F18A-7458-7C2BB94FC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EBD93D3-1ECB-2F29-5072-B2A83867AD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E44DBD8-21DC-BD01-8C2F-8A7A54C1B7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22199BD-713A-DFB1-5A3F-B38A5D115E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4152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82CE3-5E01-5813-6D48-AA87F62D0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6AB65B5-EB2C-A58D-A7AB-535AC4D956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6484256B-7B14-5B86-4783-879B6B5A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7F8620-156B-6B91-F11A-4879A1B1F0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336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02B2A-FEA3-70DC-2AF2-E6184A01B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7E5E9B1-EE56-2B15-1878-8F1B8F065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15B839D-DDD7-843D-5234-1965EEBA2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C8FED8-DA16-1FCF-8BF9-0F68936EA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180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79433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87AF5-DBD6-B871-74E8-886925E86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FD6CF18-3FDD-DA0D-F7C1-E675A1222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ED635277-C08A-351F-EF1C-AFDBC1F97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E99FB8-D7DA-31B1-3519-4122FA14CD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1393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6FFEF-2BAE-CC73-A2BE-A22BAFD60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7263658-7B74-C45E-4003-A9E7E8998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F986CC0-E4EF-71A7-DAC0-6AEA708FC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29E0D6A-894F-585E-90C8-FD25F8360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5193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220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FEFA0C-DD3D-4570-9613-8D8604CA978B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713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75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1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383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458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55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405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7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9197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26475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178444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93095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0761754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05678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11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52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5/24/2026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96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81410" y="1947707"/>
            <a:ext cx="93439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Общественно-политическое информирование </a:t>
            </a:r>
            <a:b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</a:br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за период </a:t>
            </a:r>
          </a:p>
          <a:p>
            <a:pPr algn="ctr"/>
            <a:r>
              <a:rPr lang="ru-RU" sz="2900" b="1" dirty="0">
                <a:ln w="22225">
                  <a:noFill/>
                  <a:prstDash val="solid"/>
                </a:ln>
                <a:solidFill>
                  <a:srgbClr val="263063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с 18.05.2026 по 24.05.2026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451" y="606502"/>
            <a:ext cx="1085182" cy="11583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251"/>
          <a:stretch/>
        </p:blipFill>
        <p:spPr>
          <a:xfrm>
            <a:off x="0" y="3942815"/>
            <a:ext cx="12334875" cy="291974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33560" y="6400892"/>
            <a:ext cx="2467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Санкт-Петербург </a:t>
            </a:r>
          </a:p>
          <a:p>
            <a:pPr algn="ctr"/>
            <a:r>
              <a:rPr lang="ru-RU" sz="12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10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394" y="114195"/>
            <a:ext cx="2196153" cy="146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958" y="606502"/>
            <a:ext cx="1063204" cy="126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мая в Доме народных собраний в Пекине состоялись переговоры Владимира Путина с Председателем КНР Си Цзиньпином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/>
          <p:cNvSpPr>
            <a:spLocks noChangeAspect="1" noChangeArrowheads="1"/>
          </p:cNvSpPr>
          <p:nvPr/>
        </p:nvSpPr>
        <p:spPr bwMode="auto">
          <a:xfrm>
            <a:off x="155574" y="-144463"/>
            <a:ext cx="457111" cy="4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2" descr="https://www.gov.spb.ru/static/writable/cache/87/6a/876a96b524d31d1b19a9ae81e2ddf042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D0044E-0F4F-F7BA-ABA6-37F44A04F4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77" y="1105692"/>
            <a:ext cx="895350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18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7A595-6DF7-1E20-8B8F-4E99E5984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B2C5F55-F02F-DA8F-2305-D017D378FB18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77E9367D-D317-9704-AD6C-B699DD103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1185B11-91D1-8934-7C6F-BF2A13029D66}"/>
              </a:ext>
            </a:extLst>
          </p:cNvPr>
          <p:cNvSpPr/>
          <p:nvPr/>
        </p:nvSpPr>
        <p:spPr>
          <a:xfrm>
            <a:off x="896294" y="312649"/>
            <a:ext cx="870038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мая Губернатор Санкт-Петербурга Александр Беглов поздравил главу муниципального образования городского округа Мариуполь Донецкой Народной Республики Антона Кольцова и всех мариупольцев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четвёртой годовщиной освобождения города от украинских националистов</a:t>
            </a:r>
          </a:p>
        </p:txBody>
      </p:sp>
      <p:sp>
        <p:nvSpPr>
          <p:cNvPr id="6" name="AutoShape 4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A4D39B-75C1-98B4-F11D-234606D397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5168" y="1888127"/>
            <a:ext cx="7975075" cy="489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8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53428-AF8F-89BA-C458-DFEBFE49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96F27C2-D1E6-DBB7-978F-89E2212B6D64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32120F7F-049D-4504-96D6-F42DD3116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3B115D-7967-F25E-22E1-617FEB3B6B87}"/>
              </a:ext>
            </a:extLst>
          </p:cNvPr>
          <p:cNvSpPr/>
          <p:nvPr/>
        </p:nvSpPr>
        <p:spPr>
          <a:xfrm>
            <a:off x="896294" y="312649"/>
            <a:ext cx="870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мая Владимир Путин и Президент Белоруссии Александр Лукашенко по видеосвязи провели учения ядерных сил в соответствии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планом совместной подготовки вооружённых сил Российской Федерации и Республики Беларусь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44CDB87E-D122-3F8A-C397-1C4D88C862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EFB1128-E315-66CE-30E9-4AAD087A1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9178" y="1636088"/>
            <a:ext cx="8371003" cy="516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165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112F8-631A-F345-B87A-BB0EAF7DC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A54B6EB-B323-23F8-F110-7784DB069E1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9EA7407F-43E0-48CD-876E-7B61AA650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374DFF-7A11-483F-6700-81EE0923C85F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мая состоялся телефонный разговор Президента Российской Федерации Владимира Путина с Президентом Республики Узбекистан Шавкатом Мирзиёевым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1F96C7A5-B172-8D6F-DE5B-61468F79CC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E4D15E-B501-F9C6-4070-46A1930558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200" y="1328312"/>
            <a:ext cx="9363959" cy="526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02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634026" y="953218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мая вооружённые силы Украины нанесли удар на учебный корпус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общежитие Старобельского колледжа</a:t>
            </a:r>
          </a:p>
        </p:txBody>
      </p:sp>
      <p:sp>
        <p:nvSpPr>
          <p:cNvPr id="3" name="AutoShape 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D7E7A3-8542-3CA1-A244-D0C466BF4F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679" y="1175784"/>
            <a:ext cx="9058373" cy="505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37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71B9C-CE46-75F7-0323-7F016AC32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B4E13CA-3CE0-0E11-9F91-019BB4A517FF}"/>
              </a:ext>
            </a:extLst>
          </p:cNvPr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DF9F24F7-FA63-088F-FE36-C6B422CB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291B06-F884-B83C-1719-C65F6EA1783D}"/>
              </a:ext>
            </a:extLst>
          </p:cNvPr>
          <p:cNvSpPr/>
          <p:nvPr/>
        </p:nvSpPr>
        <p:spPr>
          <a:xfrm>
            <a:off x="896294" y="312649"/>
            <a:ext cx="87003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 мая в Кремле прошла встреча президента России Владимира Путина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выпускниками первого потока образовательной программы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«Время героев»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C88D685B-5B9E-0EF4-D0E2-81027C01E7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2D702BB-555A-CC73-53EE-3273B0492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626" y="1328312"/>
            <a:ext cx="8587819" cy="52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878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1D872-49E5-6254-455C-289D94BD1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81F71D9-B71A-B61C-7047-55E739678EF3}"/>
              </a:ext>
            </a:extLst>
          </p:cNvPr>
          <p:cNvSpPr txBox="1">
            <a:spLocks/>
          </p:cNvSpPr>
          <p:nvPr/>
        </p:nvSpPr>
        <p:spPr>
          <a:xfrm>
            <a:off x="855022" y="1337149"/>
            <a:ext cx="8144680" cy="270251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>
            <a:extLst>
              <a:ext uri="{FF2B5EF4-FFF2-40B4-BE49-F238E27FC236}">
                <a16:creationId xmlns:a16="http://schemas.microsoft.com/office/drawing/2014/main" id="{8E5F3E36-FF1A-EC12-A36C-BA8712B5F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B2F52CA-68E0-3D1E-C77B-C9207C2C029D}"/>
              </a:ext>
            </a:extLst>
          </p:cNvPr>
          <p:cNvSpPr/>
          <p:nvPr/>
        </p:nvSpPr>
        <p:spPr>
          <a:xfrm>
            <a:off x="896294" y="312649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Продолжается израильско-американский вооруженный конфликт против Ирана</a:t>
            </a:r>
          </a:p>
        </p:txBody>
      </p:sp>
      <p:sp>
        <p:nvSpPr>
          <p:cNvPr id="5" name="AutoShape 4" descr="https://cdnn21.img.ria.ru/images/07e9/08/12/2036048674_0:0:3218:2048_1440x900_80_1_1_91c8d16c636b515fab7ad9bcdae93b09.jpg.webp?source-sid=rian_photo">
            <a:extLst>
              <a:ext uri="{FF2B5EF4-FFF2-40B4-BE49-F238E27FC236}">
                <a16:creationId xmlns:a16="http://schemas.microsoft.com/office/drawing/2014/main" id="{F7665186-09E1-D7E5-9238-03149EFA70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2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5EA25CDB-75A4-911A-2ACE-7976AA620F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21DDF624-5A8F-5895-CC7F-C8AA31AD3F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6" descr="Астраханский губернатор выразил соболезнования семьям погибших в Брянске |  11.03.2026 | Астрахань - БезФормата">
            <a:extLst>
              <a:ext uri="{FF2B5EF4-FFF2-40B4-BE49-F238E27FC236}">
                <a16:creationId xmlns:a16="http://schemas.microsoft.com/office/drawing/2014/main" id="{86955BA0-2E6C-62B1-5A07-E301C5B6D7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" name="AutoShape 2" descr="Командиру роты спецназа из Самарской области присвоили звание Героя России  - 13 марта 2026 | 63.ру">
            <a:extLst>
              <a:ext uri="{FF2B5EF4-FFF2-40B4-BE49-F238E27FC236}">
                <a16:creationId xmlns:a16="http://schemas.microsoft.com/office/drawing/2014/main" id="{03DED320-8040-6F23-F0B2-6769A9DA4B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4">
            <a:extLst>
              <a:ext uri="{FF2B5EF4-FFF2-40B4-BE49-F238E27FC236}">
                <a16:creationId xmlns:a16="http://schemas.microsoft.com/office/drawing/2014/main" id="{E9FE4A76-B741-126A-A143-E11BACFA5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53200" y="38862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6">
            <a:extLst>
              <a:ext uri="{FF2B5EF4-FFF2-40B4-BE49-F238E27FC236}">
                <a16:creationId xmlns:a16="http://schemas.microsoft.com/office/drawing/2014/main" id="{2F6F1FF7-542B-D74A-67D7-0D7728F685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05600" y="4038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8">
            <a:extLst>
              <a:ext uri="{FF2B5EF4-FFF2-40B4-BE49-F238E27FC236}">
                <a16:creationId xmlns:a16="http://schemas.microsoft.com/office/drawing/2014/main" id="{2DB93431-5DE6-4BBC-286E-7D9DC43284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58000" y="4191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0">
            <a:extLst>
              <a:ext uri="{FF2B5EF4-FFF2-40B4-BE49-F238E27FC236}">
                <a16:creationId xmlns:a16="http://schemas.microsoft.com/office/drawing/2014/main" id="{6008F592-1DFE-45EA-8DCD-642B3AAB5B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10400" y="4343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7" y="1020535"/>
            <a:ext cx="8488029" cy="5661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355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494" y="995880"/>
            <a:ext cx="8220254" cy="548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097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841415" y="915511"/>
            <a:ext cx="10170482" cy="34209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00">
              <a:defRPr/>
            </a:pPr>
            <a:endParaRPr lang="ru-RU" sz="2400" dirty="0">
              <a:ln w="12700">
                <a:noFill/>
                <a:prstDash val="solid"/>
              </a:ln>
              <a:solidFill>
                <a:srgbClr val="263063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T:\ОТДЕЛ ИНФОРМАТИЗАЦИИ\final - копия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984" y="159741"/>
            <a:ext cx="1879456" cy="1256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87240" y="176847"/>
            <a:ext cx="87003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Вооруженные Силы Российской Федерации продолжают проведение специальной военной операции</a:t>
            </a:r>
          </a:p>
        </p:txBody>
      </p:sp>
      <p:pic>
        <p:nvPicPr>
          <p:cNvPr id="5" name="16795614906948">
            <a:hlinkClick r:id="" action="ppaction://media"/>
            <a:extLst>
              <a:ext uri="{FF2B5EF4-FFF2-40B4-BE49-F238E27FC236}">
                <a16:creationId xmlns:a16="http://schemas.microsoft.com/office/drawing/2014/main" id="{EF9811CB-C153-1D37-2BB7-78580DF5F5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04306" y="884733"/>
            <a:ext cx="6017078" cy="5936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13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9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2486</TotalTime>
  <Words>172</Words>
  <Application>Microsoft Office PowerPoint</Application>
  <PresentationFormat>Широкоэкранный</PresentationFormat>
  <Paragraphs>25</Paragraphs>
  <Slides>10</Slides>
  <Notes>10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Segoe UI Black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Проверка работ по текущему ремонту, выполненных в июне и июле 2019 г.</dc:title>
  <dc:creator>Пользователь Windows</dc:creator>
  <cp:lastModifiedBy>Пользователь</cp:lastModifiedBy>
  <cp:revision>1460</cp:revision>
  <cp:lastPrinted>2026-02-13T09:12:15Z</cp:lastPrinted>
  <dcterms:created xsi:type="dcterms:W3CDTF">2023-09-13T16:03:31Z</dcterms:created>
  <dcterms:modified xsi:type="dcterms:W3CDTF">2026-05-24T16:49:16Z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1049-11.1.0.11691</vt:lpwstr>
  </property>
</Properties>
</file>