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4" r:id="rId1"/>
  </p:sldMasterIdLst>
  <p:notesMasterIdLst>
    <p:notesMasterId r:id="rId16"/>
  </p:notesMasterIdLst>
  <p:handoutMasterIdLst>
    <p:handoutMasterId r:id="rId17"/>
  </p:handoutMasterIdLst>
  <p:sldIdLst>
    <p:sldId id="532" r:id="rId2"/>
    <p:sldId id="1434" r:id="rId3"/>
    <p:sldId id="1440" r:id="rId4"/>
    <p:sldId id="1441" r:id="rId5"/>
    <p:sldId id="1442" r:id="rId6"/>
    <p:sldId id="1439" r:id="rId7"/>
    <p:sldId id="1443" r:id="rId8"/>
    <p:sldId id="1445" r:id="rId9"/>
    <p:sldId id="1444" r:id="rId10"/>
    <p:sldId id="1446" r:id="rId11"/>
    <p:sldId id="1447" r:id="rId12"/>
    <p:sldId id="1438" r:id="rId13"/>
    <p:sldId id="1430" r:id="rId14"/>
    <p:sldId id="1431" r:id="rId15"/>
  </p:sldIdLst>
  <p:sldSz cx="12192000" cy="6858000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6" userDrawn="1">
          <p15:clr>
            <a:srgbClr val="A4A3A4"/>
          </p15:clr>
        </p15:guide>
        <p15:guide id="2" pos="37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83C3"/>
    <a:srgbClr val="263063"/>
    <a:srgbClr val="FFFFFF"/>
    <a:srgbClr val="7BD2F0"/>
    <a:srgbClr val="0078A3"/>
    <a:srgbClr val="286D9F"/>
    <a:srgbClr val="DFF5FC"/>
    <a:srgbClr val="0093C7"/>
    <a:srgbClr val="018ABB"/>
    <a:srgbClr val="88D8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42" autoAdjust="0"/>
    <p:restoredTop sz="91127" autoAdjust="0"/>
  </p:normalViewPr>
  <p:slideViewPr>
    <p:cSldViewPr snapToGrid="0">
      <p:cViewPr varScale="1">
        <p:scale>
          <a:sx n="105" d="100"/>
          <a:sy n="105" d="100"/>
        </p:scale>
        <p:origin x="954" y="90"/>
      </p:cViewPr>
      <p:guideLst>
        <p:guide orient="horz" pos="2196"/>
        <p:guide pos="37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699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/>
            </a:lvl1pPr>
          </a:lstStyle>
          <a:p>
            <a:fld id="{F43C1175-EFD5-45D9-B041-A920C97761F0}" type="datetimeFigureOut">
              <a:rPr lang="ru-RU" smtClean="0">
                <a:latin typeface="Arial Black" panose="020B0A04020102020204" pitchFamily="34" charset="0"/>
              </a:rPr>
              <a:t>18.05.2026</a:t>
            </a:fld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699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/>
            </a:lvl1pPr>
          </a:lstStyle>
          <a:p>
            <a:fld id="{2C5C3539-5BBE-4619-AD01-102B9B43B419}" type="slidenum">
              <a:rPr lang="ru-RU" smtClean="0">
                <a:latin typeface="Arial Black" panose="020B0A04020102020204" pitchFamily="34" charset="0"/>
              </a:rPr>
              <a:t>‹#›</a:t>
            </a:fld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3024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14" y="0"/>
            <a:ext cx="4303023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67837CC3-0208-4BCB-82C5-4AA394850B9F}" type="datetimeFigureOut">
              <a:rPr lang="ru-RU" smtClean="0"/>
              <a:pPr/>
              <a:t>18.05.2026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49313"/>
            <a:ext cx="4075113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1" rIns="91421" bIns="45711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616" y="3271839"/>
            <a:ext cx="7942580" cy="2676525"/>
          </a:xfrm>
          <a:prstGeom prst="rect">
            <a:avLst/>
          </a:prstGeom>
        </p:spPr>
        <p:txBody>
          <a:bodyPr vert="horz" lIns="91421" tIns="45711" rIns="91421" bIns="45711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63"/>
            <a:ext cx="4303024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14" y="6456363"/>
            <a:ext cx="4303023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3DFEFA0C-DD3D-4570-9613-8D8604CA97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206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335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1EC41-B8EE-F18A-7458-7C2BB94FC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EBD93D3-1ECB-2F29-5072-B2A83867AD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E44DBD8-21DC-BD01-8C2F-8A7A54C1B7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199BD-713A-DFB1-5A3F-B38A5D115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4152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82CE3-5E01-5813-6D48-AA87F62D0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6AB65B5-EB2C-A58D-A7AB-535AC4D956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484256B-7B14-5B86-4783-879B6B5AEF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87F8620-156B-6B91-F11A-4879A1B1F0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3369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02B2A-FEA3-70DC-2AF2-E6184A01B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7E5E9B1-EE56-2B15-1878-8F1B8F0650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15B839D-DDD7-843D-5234-1965EEBA22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EC8FED8-DA16-1FCF-8BF9-0F68936EA6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1807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7943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87AF5-DBD6-B871-74E8-886925E86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FD6CF18-3FDD-DA0D-F7C1-E675A1222F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D635277-C08A-351F-EF1C-AFDBC1F97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E99FB8-D7DA-31B1-3519-4122FA14CD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1393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87AF5-DBD6-B871-74E8-886925E86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FD6CF18-3FDD-DA0D-F7C1-E675A1222F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D635277-C08A-351F-EF1C-AFDBC1F97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E99FB8-D7DA-31B1-3519-4122FA14CD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90279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22DEA-1215-D821-9C13-2CDC3D3FB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0FA5CFE-3BBC-D45F-0A03-7D6BF6FFB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67A2B89-DF6C-9616-6AED-29042E2941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D8DE164-C6F0-CFBC-BCE3-8E27489A0D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6221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22DEA-1215-D821-9C13-2CDC3D3FB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0FA5CFE-3BBC-D45F-0A03-7D6BF6FFB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67A2B89-DF6C-9616-6AED-29042E2941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D8DE164-C6F0-CFBC-BCE3-8E27489A0D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47044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22DEA-1215-D821-9C13-2CDC3D3FB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0FA5CFE-3BBC-D45F-0A03-7D6BF6FFB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67A2B89-DF6C-9616-6AED-29042E2941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D8DE164-C6F0-CFBC-BCE3-8E27489A0D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38276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6FFEF-2BAE-CC73-A2BE-A22BAFD60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7263658-7B74-C45E-4003-A9E7E8998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F986CC0-E4EF-71A7-DAC0-6AEA708FC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29E0D6A-894F-585E-90C8-FD25F83600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51930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22067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131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75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1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383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9045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555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405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5/18/2026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37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87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5/18/2026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29197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26475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178444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9309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761754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05678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11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5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5/18/2026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96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81410" y="1947707"/>
            <a:ext cx="9343997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Общественно-политическое информирование </a:t>
            </a: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/>
            </a:r>
            <a:b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</a:b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за </a:t>
            </a:r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период </a:t>
            </a:r>
          </a:p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</a:t>
            </a: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11.05.2026 </a:t>
            </a:r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по </a:t>
            </a: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17.05.2026</a:t>
            </a:r>
            <a:endParaRPr lang="ru-RU" sz="2900" b="1" dirty="0">
              <a:ln w="22225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451" y="606502"/>
            <a:ext cx="1085182" cy="11583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51"/>
          <a:stretch/>
        </p:blipFill>
        <p:spPr>
          <a:xfrm>
            <a:off x="0" y="3942815"/>
            <a:ext cx="12334875" cy="29197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33560" y="6400892"/>
            <a:ext cx="2467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Санкт-Петербург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2026</a:t>
            </a:r>
          </a:p>
        </p:txBody>
      </p:sp>
      <p:pic>
        <p:nvPicPr>
          <p:cNvPr id="10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394" y="114195"/>
            <a:ext cx="2196153" cy="146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958" y="606502"/>
            <a:ext cx="1063204" cy="126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мая Верховный Главнокомандующий Вооружёнными Силами Российской Федерации Владимир Путин принял в режиме видеоконференции доклад командующего Ракетными войсками стратегического назначения Сергея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Каракаева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 успешном испытании ракеты «Сармат»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4" y="-144463"/>
            <a:ext cx="457111" cy="45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https://www.gov.spb.ru/static/writable/cache/87/6a/876a96b524d31d1b19a9ae81e2ddf04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1590" y="1943865"/>
            <a:ext cx="8628603" cy="485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18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7A595-6DF7-1E20-8B8F-4E99E5984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B2C5F55-F02F-DA8F-2305-D017D378FB18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77E9367D-D317-9704-AD6C-B699DD103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1185B11-91D1-8934-7C6F-BF2A13029D66}"/>
              </a:ext>
            </a:extLst>
          </p:cNvPr>
          <p:cNvSpPr/>
          <p:nvPr/>
        </p:nvSpPr>
        <p:spPr>
          <a:xfrm>
            <a:off x="896294" y="312649"/>
            <a:ext cx="87003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мая состоялся телефонный разговор Президента Российской Федерации Владимира Путина с Национальным лидером туркменского народа, Председателем Народного совета Туркменистана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Гурбангулы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Бердымухамедовым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898" y="1636088"/>
            <a:ext cx="9108494" cy="512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53428-AF8F-89BA-C458-DFEBFE495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96F27C2-D1E6-DBB7-978F-89E2212B6D64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32120F7F-049D-4504-96D6-F42DD3116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83B115D-7967-F25E-22E1-617FEB3B6B87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мая исполнилось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лет со дня образования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Донецкой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народной республики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44CDB87E-D122-3F8A-C397-1C4D88C862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777" y="1020535"/>
            <a:ext cx="8424805" cy="560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16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112F8-631A-F345-B87A-BB0EAF7DC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A54B6EB-B323-23F8-F110-7784DB069E1F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9EA7407F-43E0-48CD-876E-7B61AA650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B374DFF-7A11-483F-6700-81EE0923C85F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мая исполнилось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лет со дня образования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Луганской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Народной Республики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1F96C7A5-B172-8D6F-DE5B-61468F79CC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745" y="1415860"/>
            <a:ext cx="9617239" cy="483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02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мая Губернатор Александр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Беглов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представил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Законодательном собрании отчёт о работе городского правительства</a:t>
            </a:r>
          </a:p>
        </p:txBody>
      </p:sp>
      <p:sp>
        <p:nvSpPr>
          <p:cNvPr id="3" name="AutoShape 2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7042" y="1020535"/>
            <a:ext cx="8349632" cy="556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7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71B9C-CE46-75F7-0323-7F016AC32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B4E13CA-3CE0-0E11-9F91-019BB4A517FF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DF9F24F7-FA63-088F-FE36-C6B422CBD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9291B06-F884-B83C-1719-C65F6EA1783D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 мая Губернатор Александр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Беглов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открыл новое поликлиническое отделение № 134 Городской поликлиники № 54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Калининском районе Санкт-Петербурга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C88D685B-5B9E-0EF4-D0E2-81027C01E7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9986" y="1328312"/>
            <a:ext cx="8032996" cy="535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87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71B9C-CE46-75F7-0323-7F016AC32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B4E13CA-3CE0-0E11-9F91-019BB4A517FF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DF9F24F7-FA63-088F-FE36-C6B422CBD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9291B06-F884-B83C-1719-C65F6EA1783D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мая Президент России Владимир Путин подписал указ о единых базовых мерах поддержки участников специальной военной операции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регионах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C88D685B-5B9E-0EF4-D0E2-81027C01E7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9898" y="1328312"/>
            <a:ext cx="8184563" cy="545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64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C3410-E5F8-FC6D-338A-F5AA70CE0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E87BA28-0495-0BAB-DF4D-CCCA9F579FC5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1975DF05-693A-E70A-C4F0-8D69BE18B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AA0158-3844-EAB4-F62F-98EBBA04F827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период с 13 по 14 мая в Пекине прошли переговоры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Дональда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Трампа и Си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Цзиньпина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1AE09A0F-2C61-6B97-05E3-BB458311E4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1518" y="1089915"/>
            <a:ext cx="8375156" cy="533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55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C3410-E5F8-FC6D-338A-F5AA70CE0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E87BA28-0495-0BAB-DF4D-CCCA9F579FC5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1975DF05-693A-E70A-C4F0-8D69BE18B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AA0158-3844-EAB4-F62F-98EBBA04F827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 мая состоялся телефонный разговор Владимира Путина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Президентом Объединённых Арабских Эмиратов Мухаммедом Бен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Заидом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Аль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Нахайяном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1AE09A0F-2C61-6B97-05E3-BB458311E4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317" y="1380520"/>
            <a:ext cx="9397124" cy="528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08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C3410-E5F8-FC6D-338A-F5AA70CE0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E87BA28-0495-0BAB-DF4D-CCCA9F579FC5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1975DF05-693A-E70A-C4F0-8D69BE18B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AA0158-3844-EAB4-F62F-98EBBA04F827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 мая состоялся телефонный разговор Владимира путина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Президентом Казахстана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Касым-Жомартом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Токаевым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1AE09A0F-2C61-6B97-05E3-BB458311E4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17" y="1217817"/>
            <a:ext cx="8886080" cy="500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58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1D872-49E5-6254-455C-289D94BD1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81F71D9-B71A-B61C-7047-55E739678EF3}"/>
              </a:ext>
            </a:extLst>
          </p:cNvPr>
          <p:cNvSpPr txBox="1">
            <a:spLocks/>
          </p:cNvSpPr>
          <p:nvPr/>
        </p:nvSpPr>
        <p:spPr>
          <a:xfrm>
            <a:off x="855022" y="1337149"/>
            <a:ext cx="8144680" cy="27025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8E5F3E36-FF1A-EC12-A36C-BA8712B5F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B2F52CA-68E0-3D1E-C77B-C9207C2C029D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Продолжается израильско-американский вооруженный конфликт против Ирана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F7665186-09E1-D7E5-9238-03149EFA70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5EA25CDB-75A4-911A-2ACE-7976AA620F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21DDF624-5A8F-5895-CC7F-C8AA31AD3F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86955BA0-2E6C-62B1-5A07-E301C5B6D7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" name="AutoShape 2" descr="Командиру роты спецназа из Самарской области присвоили звание Героя России  - 13 марта 2026 | 63.ру">
            <a:extLst>
              <a:ext uri="{FF2B5EF4-FFF2-40B4-BE49-F238E27FC236}">
                <a16:creationId xmlns:a16="http://schemas.microsoft.com/office/drawing/2014/main" id="{03DED320-8040-6F23-F0B2-6769A9DA4B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E9FE4A76-B741-126A-A143-E11BACFA58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53200" y="3886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6">
            <a:extLst>
              <a:ext uri="{FF2B5EF4-FFF2-40B4-BE49-F238E27FC236}">
                <a16:creationId xmlns:a16="http://schemas.microsoft.com/office/drawing/2014/main" id="{2F6F1FF7-542B-D74A-67D7-0D7728F685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05600" y="4038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8">
            <a:extLst>
              <a:ext uri="{FF2B5EF4-FFF2-40B4-BE49-F238E27FC236}">
                <a16:creationId xmlns:a16="http://schemas.microsoft.com/office/drawing/2014/main" id="{2DB93431-5DE6-4BBC-286E-7D9DC43284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58000" y="4191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0">
            <a:extLst>
              <a:ext uri="{FF2B5EF4-FFF2-40B4-BE49-F238E27FC236}">
                <a16:creationId xmlns:a16="http://schemas.microsoft.com/office/drawing/2014/main" id="{6008F592-1DFE-45EA-8DCD-642B3AAB5B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010400" y="4343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077" y="1020535"/>
            <a:ext cx="8488029" cy="5661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83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494" y="995880"/>
            <a:ext cx="8220254" cy="548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09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3" name="16841669806623_Tri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50009" y="884732"/>
            <a:ext cx="5998464" cy="589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13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2467</TotalTime>
  <Words>222</Words>
  <Application>Microsoft Office PowerPoint</Application>
  <PresentationFormat>Широкоэкранный</PresentationFormat>
  <Paragraphs>36</Paragraphs>
  <Slides>14</Slides>
  <Notes>14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Segoe UI Black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Проверка работ по текущему ремонту, выполненных в июне и июле 2019 г.</dc:title>
  <dc:creator>Пользователь Windows</dc:creator>
  <cp:lastModifiedBy>Серебровская Елена Владимировна</cp:lastModifiedBy>
  <cp:revision>1459</cp:revision>
  <cp:lastPrinted>2026-02-13T09:12:15Z</cp:lastPrinted>
  <dcterms:created xsi:type="dcterms:W3CDTF">2023-09-13T16:03:31Z</dcterms:created>
  <dcterms:modified xsi:type="dcterms:W3CDTF">2026-05-18T06:29:33Z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1049-11.1.0.11691</vt:lpwstr>
  </property>
</Properties>
</file>