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4" r:id="rId1"/>
  </p:sldMasterIdLst>
  <p:notesMasterIdLst>
    <p:notesMasterId r:id="rId19"/>
  </p:notesMasterIdLst>
  <p:handoutMasterIdLst>
    <p:handoutMasterId r:id="rId20"/>
  </p:handoutMasterIdLst>
  <p:sldIdLst>
    <p:sldId id="532" r:id="rId2"/>
    <p:sldId id="1434" r:id="rId3"/>
    <p:sldId id="1440" r:id="rId4"/>
    <p:sldId id="1441" r:id="rId5"/>
    <p:sldId id="1442" r:id="rId6"/>
    <p:sldId id="1439" r:id="rId7"/>
    <p:sldId id="1443" r:id="rId8"/>
    <p:sldId id="1444" r:id="rId9"/>
    <p:sldId id="1445" r:id="rId10"/>
    <p:sldId id="1446" r:id="rId11"/>
    <p:sldId id="1447" r:id="rId12"/>
    <p:sldId id="1448" r:id="rId13"/>
    <p:sldId id="1450" r:id="rId14"/>
    <p:sldId id="1449" r:id="rId15"/>
    <p:sldId id="1451" r:id="rId16"/>
    <p:sldId id="1430" r:id="rId17"/>
    <p:sldId id="1431" r:id="rId18"/>
  </p:sldIdLst>
  <p:sldSz cx="12192000" cy="6858000"/>
  <p:notesSz cx="9928225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6" userDrawn="1">
          <p15:clr>
            <a:srgbClr val="A4A3A4"/>
          </p15:clr>
        </p15:guide>
        <p15:guide id="2" pos="37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83C3"/>
    <a:srgbClr val="263063"/>
    <a:srgbClr val="FFFFFF"/>
    <a:srgbClr val="7BD2F0"/>
    <a:srgbClr val="0078A3"/>
    <a:srgbClr val="286D9F"/>
    <a:srgbClr val="DFF5FC"/>
    <a:srgbClr val="0093C7"/>
    <a:srgbClr val="018ABB"/>
    <a:srgbClr val="88D8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42" autoAdjust="0"/>
    <p:restoredTop sz="91127" autoAdjust="0"/>
  </p:normalViewPr>
  <p:slideViewPr>
    <p:cSldViewPr snapToGrid="0">
      <p:cViewPr varScale="1">
        <p:scale>
          <a:sx n="105" d="100"/>
          <a:sy n="105" d="100"/>
        </p:scale>
        <p:origin x="954" y="114"/>
      </p:cViewPr>
      <p:guideLst>
        <p:guide orient="horz" pos="2196"/>
        <p:guide pos="370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231" cy="341064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l">
              <a:defRPr sz="1200"/>
            </a:lvl1pPr>
          </a:lstStyle>
          <a:p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3699" y="1"/>
            <a:ext cx="4302231" cy="341064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r">
              <a:defRPr sz="1200"/>
            </a:lvl1pPr>
          </a:lstStyle>
          <a:p>
            <a:fld id="{F43C1175-EFD5-45D9-B041-A920C97761F0}" type="datetimeFigureOut">
              <a:rPr lang="ru-RU" smtClean="0">
                <a:latin typeface="Arial Black" panose="020B0A04020102020204" pitchFamily="34" charset="0"/>
              </a:rPr>
              <a:t>08.06.2026</a:t>
            </a:fld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56614"/>
            <a:ext cx="4302231" cy="341063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l">
              <a:defRPr sz="1200"/>
            </a:lvl1pPr>
          </a:lstStyle>
          <a:p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3699" y="6456614"/>
            <a:ext cx="4302231" cy="341063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r">
              <a:defRPr sz="1200"/>
            </a:lvl1pPr>
          </a:lstStyle>
          <a:p>
            <a:fld id="{2C5C3539-5BBE-4619-AD01-102B9B43B419}" type="slidenum">
              <a:rPr lang="ru-RU" smtClean="0">
                <a:latin typeface="Arial Black" panose="020B0A04020102020204" pitchFamily="34" charset="0"/>
              </a:rPr>
              <a:t>‹#›</a:t>
            </a:fld>
            <a:endParaRPr lang="ru-RU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3024" cy="341313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l">
              <a:defRPr sz="1200">
                <a:latin typeface="Arial Black" panose="020B0A040201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614" y="0"/>
            <a:ext cx="4303023" cy="341313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fld id="{67837CC3-0208-4BCB-82C5-4AA394850B9F}" type="datetimeFigureOut">
              <a:rPr lang="ru-RU" smtClean="0"/>
              <a:pPr/>
              <a:t>08.06.2026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49313"/>
            <a:ext cx="4075113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1" tIns="45711" rIns="91421" bIns="45711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3616" y="3271839"/>
            <a:ext cx="7942580" cy="2676525"/>
          </a:xfrm>
          <a:prstGeom prst="rect">
            <a:avLst/>
          </a:prstGeom>
        </p:spPr>
        <p:txBody>
          <a:bodyPr vert="horz" lIns="91421" tIns="45711" rIns="91421" bIns="45711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6363"/>
            <a:ext cx="4303024" cy="341312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l">
              <a:defRPr sz="1200">
                <a:latin typeface="Arial Black" panose="020B0A040201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614" y="6456363"/>
            <a:ext cx="4303023" cy="341312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fld id="{3DFEFA0C-DD3D-4570-9613-8D8604CA978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1631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3206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2335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1EC41-B8EE-F18A-7458-7C2BB94FC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EBD93D3-1ECB-2F29-5072-B2A83867AD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E44DBD8-21DC-BD01-8C2F-8A7A54C1B7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199BD-713A-DFB1-5A3F-B38A5D115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41527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82CE3-5E01-5813-6D48-AA87F62D0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6AB65B5-EB2C-A58D-A7AB-535AC4D956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484256B-7B14-5B86-4783-879B6B5AEF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87F8620-156B-6B91-F11A-4879A1B1F0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3369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502B2A-FEA3-70DC-2AF2-E6184A01B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7E5E9B1-EE56-2B15-1878-8F1B8F0650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15B839D-DDD7-843D-5234-1965EEBA22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EC8FED8-DA16-1FCF-8BF9-0F68936EA6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18077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79433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87AF5-DBD6-B871-74E8-886925E86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FD6CF18-3FDD-DA0D-F7C1-E675A1222F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D635277-C08A-351F-EF1C-AFDBC1F973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DE99FB8-D7DA-31B1-3519-4122FA14CD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13930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87AF5-DBD6-B871-74E8-886925E86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FD6CF18-3FDD-DA0D-F7C1-E675A1222F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D635277-C08A-351F-EF1C-AFDBC1F973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DE99FB8-D7DA-31B1-3519-4122FA14CD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11171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87AF5-DBD6-B871-74E8-886925E86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FD6CF18-3FDD-DA0D-F7C1-E675A1222F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D635277-C08A-351F-EF1C-AFDBC1F973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DE99FB8-D7DA-31B1-3519-4122FA14CD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7548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87AF5-DBD6-B871-74E8-886925E86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FD6CF18-3FDD-DA0D-F7C1-E675A1222F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D635277-C08A-351F-EF1C-AFDBC1F973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DE99FB8-D7DA-31B1-3519-4122FA14CD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64566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87AF5-DBD6-B871-74E8-886925E86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FD6CF18-3FDD-DA0D-F7C1-E675A1222F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D635277-C08A-351F-EF1C-AFDBC1F973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DE99FB8-D7DA-31B1-3519-4122FA14CD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85415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87AF5-DBD6-B871-74E8-886925E86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FD6CF18-3FDD-DA0D-F7C1-E675A1222F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D635277-C08A-351F-EF1C-AFDBC1F973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DE99FB8-D7DA-31B1-3519-4122FA14CD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51966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87AF5-DBD6-B871-74E8-886925E86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FD6CF18-3FDD-DA0D-F7C1-E675A1222F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D635277-C08A-351F-EF1C-AFDBC1F973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DE99FB8-D7DA-31B1-3519-4122FA14CD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85393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87AF5-DBD6-B871-74E8-886925E86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FD6CF18-3FDD-DA0D-F7C1-E675A1222F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D635277-C08A-351F-EF1C-AFDBC1F973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DE99FB8-D7DA-31B1-3519-4122FA14CD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11846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87AF5-DBD6-B871-74E8-886925E86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FD6CF18-3FDD-DA0D-F7C1-E675A1222F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D635277-C08A-351F-EF1C-AFDBC1F973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DE99FB8-D7DA-31B1-3519-4122FA14CD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3485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22067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7131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6/8/2026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675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6/8/2026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12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6/8/2026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383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6/8/2026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9045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6/8/2026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555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6/8/2026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405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6/8/2026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370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6/8/2026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87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6/8/2026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29197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26475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6178444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9309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0761754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05678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6/8/2026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111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6/8/2026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52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6/8/2026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960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809" r:id="rId15"/>
    <p:sldLayoutId id="2147483810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0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81410" y="1947707"/>
            <a:ext cx="9343997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Общественно-политическое информирование </a:t>
            </a:r>
            <a:b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</a:br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за период </a:t>
            </a:r>
          </a:p>
          <a:p>
            <a:pPr algn="ctr"/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</a:t>
            </a:r>
            <a:r>
              <a:rPr lang="ru-RU" sz="2900" b="1" dirty="0" smtClean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01.06.2026 </a:t>
            </a:r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по </a:t>
            </a:r>
            <a:r>
              <a:rPr lang="ru-RU" sz="2900" b="1" dirty="0" smtClean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07.06.2026</a:t>
            </a:r>
            <a:endParaRPr lang="ru-RU" sz="2900" b="1" dirty="0">
              <a:ln w="22225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8451" y="606502"/>
            <a:ext cx="1085182" cy="115834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251"/>
          <a:stretch/>
        </p:blipFill>
        <p:spPr>
          <a:xfrm>
            <a:off x="0" y="3942815"/>
            <a:ext cx="12334875" cy="291974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33560" y="6400892"/>
            <a:ext cx="2467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Санкт-Петербург 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2026</a:t>
            </a:r>
          </a:p>
        </p:txBody>
      </p:sp>
      <p:pic>
        <p:nvPicPr>
          <p:cNvPr id="10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5394" y="114195"/>
            <a:ext cx="2196153" cy="1467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958" y="606502"/>
            <a:ext cx="1063204" cy="1265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6294" y="312649"/>
            <a:ext cx="87003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июня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Путин провел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совещание посвященное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трагическим событиям 22 мая в городе Старобельске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Луганской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Народной Республики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/>
          <p:cNvSpPr>
            <a:spLocks noChangeAspect="1" noChangeArrowheads="1"/>
          </p:cNvSpPr>
          <p:nvPr/>
        </p:nvSpPr>
        <p:spPr bwMode="auto">
          <a:xfrm>
            <a:off x="155574" y="-144463"/>
            <a:ext cx="457111" cy="45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2" descr="https://www.gov.spb.ru/static/writable/cache/87/6a/876a96b524d31d1b19a9ae81e2ddf042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294" y="1328312"/>
            <a:ext cx="9236620" cy="5193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18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7A595-6DF7-1E20-8B8F-4E99E5984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B2C5F55-F02F-DA8F-2305-D017D378FB18}"/>
              </a:ext>
            </a:extLst>
          </p:cNvPr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77E9367D-D317-9704-AD6C-B699DD103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1185B11-91D1-8934-7C6F-BF2A13029D66}"/>
              </a:ext>
            </a:extLst>
          </p:cNvPr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июня исполнилось четыре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как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Санкт‑Петербург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Мариуполь стали городами-побратимами</a:t>
            </a:r>
          </a:p>
        </p:txBody>
      </p:sp>
      <p:sp>
        <p:nvSpPr>
          <p:cNvPr id="6" name="AutoShape 4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7543" y="1020535"/>
            <a:ext cx="8381674" cy="5590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8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53428-AF8F-89BA-C458-DFEBFE495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96F27C2-D1E6-DBB7-978F-89E2212B6D64}"/>
              </a:ext>
            </a:extLst>
          </p:cNvPr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32120F7F-049D-4504-96D6-F42DD3116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83B115D-7967-F25E-22E1-617FEB3B6B87}"/>
              </a:ext>
            </a:extLst>
          </p:cNvPr>
          <p:cNvSpPr/>
          <p:nvPr/>
        </p:nvSpPr>
        <p:spPr>
          <a:xfrm>
            <a:off x="896294" y="312649"/>
            <a:ext cx="87003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июня в Кремле состоялись переговоры Владимира Путина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Президентом Объединённой Республики Танзании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Самией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Сулуху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Хассан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44CDB87E-D122-3F8A-C397-1C4D88C8623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9872" y="1328312"/>
            <a:ext cx="8105020" cy="540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16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112F8-631A-F345-B87A-BB0EAF7DC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A54B6EB-B323-23F8-F110-7784DB069E1F}"/>
              </a:ext>
            </a:extLst>
          </p:cNvPr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9EA7407F-43E0-48CD-876E-7B61AA650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B374DFF-7A11-483F-6700-81EE0923C85F}"/>
              </a:ext>
            </a:extLst>
          </p:cNvPr>
          <p:cNvSpPr/>
          <p:nvPr/>
        </p:nvSpPr>
        <p:spPr>
          <a:xfrm>
            <a:off x="896294" y="312649"/>
            <a:ext cx="87003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июня в Константиновском дворце в Санкт-Петербурге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Путин встретился с руководителями крупнейших мировых информационных агентств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1F96C7A5-B172-8D6F-DE5B-61468F79CC6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850" y="1415860"/>
            <a:ext cx="9503251" cy="4993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02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634026" y="953218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июня в Санкт-Петербурге состоялась встреча Владимира Путина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Президентом Узбекистана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Шавкатом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Мирзиёевым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2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433" y="1087424"/>
            <a:ext cx="8875894" cy="555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371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71B9C-CE46-75F7-0323-7F016AC32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B4E13CA-3CE0-0E11-9F91-019BB4A517FF}"/>
              </a:ext>
            </a:extLst>
          </p:cNvPr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DF9F24F7-FA63-088F-FE36-C6B422CBD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9291B06-F884-B83C-1719-C65F6EA1783D}"/>
              </a:ext>
            </a:extLst>
          </p:cNvPr>
          <p:cNvSpPr/>
          <p:nvPr/>
        </p:nvSpPr>
        <p:spPr>
          <a:xfrm>
            <a:off x="896294" y="312649"/>
            <a:ext cx="87003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июня на ПМЭФ Губернатор Санкт-Петербурга Александр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Беглов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встретился с лидером партии «Союз независимых социал-демократов»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экс-президентом Республики Сербской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Милорадом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Додиком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C88D685B-5B9E-0EF4-D0E2-81027C01E7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7209" y="1328312"/>
            <a:ext cx="8129941" cy="541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878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71B9C-CE46-75F7-0323-7F016AC32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B4E13CA-3CE0-0E11-9F91-019BB4A517FF}"/>
              </a:ext>
            </a:extLst>
          </p:cNvPr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DF9F24F7-FA63-088F-FE36-C6B422CBD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9291B06-F884-B83C-1719-C65F6EA1783D}"/>
              </a:ext>
            </a:extLst>
          </p:cNvPr>
          <p:cNvSpPr/>
          <p:nvPr/>
        </p:nvSpPr>
        <p:spPr>
          <a:xfrm>
            <a:off x="896294" y="312649"/>
            <a:ext cx="87003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июня на ПМЭФ состоялась рабочая встреча Губернатора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Санкт-Петербурга Александра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Беглова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заместителем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премьер-министра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министром внешней торговли и иностранных инвестиций Республики Куба Оскаром Пересом-Оливой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Фрагой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C88D685B-5B9E-0EF4-D0E2-81027C01E7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0275" y="1636088"/>
            <a:ext cx="7607054" cy="5128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433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71B9C-CE46-75F7-0323-7F016AC32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B4E13CA-3CE0-0E11-9F91-019BB4A517FF}"/>
              </a:ext>
            </a:extLst>
          </p:cNvPr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DF9F24F7-FA63-088F-FE36-C6B422CBD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9291B06-F884-B83C-1719-C65F6EA1783D}"/>
              </a:ext>
            </a:extLst>
          </p:cNvPr>
          <p:cNvSpPr/>
          <p:nvPr/>
        </p:nvSpPr>
        <p:spPr>
          <a:xfrm>
            <a:off x="896294" y="312649"/>
            <a:ext cx="87003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июня на ПМЭФ Губернатор Санкт-Петербурга Александр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Беглов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провёл рабочую встречу с Постоянным заместителем Премьер-министра Социалистической Республики Вьетнам Фам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Туком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C88D685B-5B9E-0EF4-D0E2-81027C01E7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1538" y="1328312"/>
            <a:ext cx="7981262" cy="5320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1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71B9C-CE46-75F7-0323-7F016AC32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B4E13CA-3CE0-0E11-9F91-019BB4A517FF}"/>
              </a:ext>
            </a:extLst>
          </p:cNvPr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DF9F24F7-FA63-088F-FE36-C6B422CBD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9291B06-F884-B83C-1719-C65F6EA1783D}"/>
              </a:ext>
            </a:extLst>
          </p:cNvPr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июня исполнилось 80-лет со дня прорыва морской минной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блокады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Ленинграда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C88D685B-5B9E-0EF4-D0E2-81027C01E7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0994" y="1126617"/>
            <a:ext cx="8448675" cy="539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20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71B9C-CE46-75F7-0323-7F016AC32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B4E13CA-3CE0-0E11-9F91-019BB4A517FF}"/>
              </a:ext>
            </a:extLst>
          </p:cNvPr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DF9F24F7-FA63-088F-FE36-C6B422CBD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9291B06-F884-B83C-1719-C65F6EA1783D}"/>
              </a:ext>
            </a:extLst>
          </p:cNvPr>
          <p:cNvSpPr/>
          <p:nvPr/>
        </p:nvSpPr>
        <p:spPr>
          <a:xfrm>
            <a:off x="896294" y="312649"/>
            <a:ext cx="87003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июня на ПМЭФ Губернатор Санкт-Петербурга Александр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Беглов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провел рабочую встречу с первым заместителем Председателя Кабинета министров Киргизской Республики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Данияром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Амангельдиевым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C88D685B-5B9E-0EF4-D0E2-81027C01E7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2870" y="1328312"/>
            <a:ext cx="7998619" cy="5332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5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71B9C-CE46-75F7-0323-7F016AC32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B4E13CA-3CE0-0E11-9F91-019BB4A517FF}"/>
              </a:ext>
            </a:extLst>
          </p:cNvPr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DF9F24F7-FA63-088F-FE36-C6B422CBD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9291B06-F884-B83C-1719-C65F6EA1783D}"/>
              </a:ext>
            </a:extLst>
          </p:cNvPr>
          <p:cNvSpPr/>
          <p:nvPr/>
        </p:nvSpPr>
        <p:spPr>
          <a:xfrm>
            <a:off x="896294" y="312649"/>
            <a:ext cx="87003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июня Владимир Путин принял участие в пленарном заседании ПМЭФ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C88D685B-5B9E-0EF4-D0E2-81027C01E7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636" y="1139345"/>
            <a:ext cx="9629932" cy="480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676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71B9C-CE46-75F7-0323-7F016AC32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B4E13CA-3CE0-0E11-9F91-019BB4A517FF}"/>
              </a:ext>
            </a:extLst>
          </p:cNvPr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DF9F24F7-FA63-088F-FE36-C6B422CBD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9291B06-F884-B83C-1719-C65F6EA1783D}"/>
              </a:ext>
            </a:extLst>
          </p:cNvPr>
          <p:cNvSpPr/>
          <p:nvPr/>
        </p:nvSpPr>
        <p:spPr>
          <a:xfrm>
            <a:off x="896294" y="312649"/>
            <a:ext cx="87003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июня на ПМЭФ состоялась встреча Владимира Путина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Заместителем Председателя Китайской Народной Республики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Хань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Чжэном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C88D685B-5B9E-0EF4-D0E2-81027C01E7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821" y="1328312"/>
            <a:ext cx="8642786" cy="534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16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71B9C-CE46-75F7-0323-7F016AC32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B4E13CA-3CE0-0E11-9F91-019BB4A517FF}"/>
              </a:ext>
            </a:extLst>
          </p:cNvPr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DF9F24F7-FA63-088F-FE36-C6B422CBD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9291B06-F884-B83C-1719-C65F6EA1783D}"/>
              </a:ext>
            </a:extLst>
          </p:cNvPr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июня Губернатор Санкт-Петербурга Александр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Беглов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подвел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итоги ПМЭФ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C88D685B-5B9E-0EF4-D0E2-81027C01E7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1062" y="1020535"/>
            <a:ext cx="8481384" cy="565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78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71B9C-CE46-75F7-0323-7F016AC32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B4E13CA-3CE0-0E11-9F91-019BB4A517FF}"/>
              </a:ext>
            </a:extLst>
          </p:cNvPr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DF9F24F7-FA63-088F-FE36-C6B422CBD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9291B06-F884-B83C-1719-C65F6EA1783D}"/>
              </a:ext>
            </a:extLst>
          </p:cNvPr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Утром 6 июня Санкт-Петербург и Ленинградская область подверглись массированной атаке вражеских беспилотных летательных аппаратов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C88D685B-5B9E-0EF4-D0E2-81027C01E7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343" y="1130916"/>
            <a:ext cx="8589331" cy="530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67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87240" y="176847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Вооруженные Силы Российской Федерации продолжают проведение специальной военной операции</a:t>
            </a:r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494" y="995880"/>
            <a:ext cx="8220254" cy="5480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709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87240" y="176847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Вооруженные Силы Российской Федерации продолжают проведение специальной военной операции</a:t>
            </a:r>
          </a:p>
        </p:txBody>
      </p:sp>
      <p:pic>
        <p:nvPicPr>
          <p:cNvPr id="3" name="17513140980255_Tri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95098" y="884733"/>
            <a:ext cx="5907069" cy="5907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134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2537</TotalTime>
  <Words>277</Words>
  <Application>Microsoft Office PowerPoint</Application>
  <PresentationFormat>Широкоэкранный</PresentationFormat>
  <Paragraphs>43</Paragraphs>
  <Slides>17</Slides>
  <Notes>17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Arial Black</vt:lpstr>
      <vt:lpstr>Segoe UI Black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Проверка работ по текущему ремонту, выполненных в июне и июле 2019 г.</dc:title>
  <dc:creator>Пользователь Windows</dc:creator>
  <cp:lastModifiedBy>Серебровская Елена Владимировна</cp:lastModifiedBy>
  <cp:revision>1469</cp:revision>
  <cp:lastPrinted>2026-02-13T09:12:15Z</cp:lastPrinted>
  <dcterms:created xsi:type="dcterms:W3CDTF">2023-09-13T16:03:31Z</dcterms:created>
  <dcterms:modified xsi:type="dcterms:W3CDTF">2026-06-08T06:08:13Z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/>
  </property>
  <property fmtid="{D5CDD505-2E9C-101B-9397-08002B2CF9AE}" pid="3" name="KSOProductBuildVer">
    <vt:lpwstr>1049-11.1.0.11691</vt:lpwstr>
  </property>
</Properties>
</file>